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93" r:id="rId2"/>
    <p:sldId id="344" r:id="rId3"/>
    <p:sldId id="561" r:id="rId4"/>
    <p:sldId id="560" r:id="rId5"/>
    <p:sldId id="548" r:id="rId6"/>
    <p:sldId id="563" r:id="rId7"/>
    <p:sldId id="549" r:id="rId8"/>
    <p:sldId id="558" r:id="rId9"/>
    <p:sldId id="568" r:id="rId10"/>
    <p:sldId id="557" r:id="rId11"/>
    <p:sldId id="569" r:id="rId12"/>
    <p:sldId id="570" r:id="rId13"/>
    <p:sldId id="571" r:id="rId14"/>
    <p:sldId id="572" r:id="rId15"/>
    <p:sldId id="574" r:id="rId16"/>
    <p:sldId id="573" r:id="rId17"/>
    <p:sldId id="575" r:id="rId18"/>
    <p:sldId id="576" r:id="rId19"/>
    <p:sldId id="577" r:id="rId20"/>
    <p:sldId id="578" r:id="rId21"/>
    <p:sldId id="564" r:id="rId22"/>
    <p:sldId id="565" r:id="rId23"/>
    <p:sldId id="566" r:id="rId24"/>
    <p:sldId id="567" r:id="rId25"/>
    <p:sldId id="556" r:id="rId26"/>
    <p:sldId id="555" r:id="rId27"/>
    <p:sldId id="477" r:id="rId28"/>
    <p:sldId id="458" r:id="rId29"/>
  </p:sldIdLst>
  <p:sldSz cx="12192000" cy="6858000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807E3"/>
    <a:srgbClr val="000066"/>
    <a:srgbClr val="006600"/>
    <a:srgbClr val="C20127"/>
    <a:srgbClr val="0000CC"/>
    <a:srgbClr val="996633"/>
    <a:srgbClr val="008000"/>
    <a:srgbClr val="CC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7" d="100"/>
          <a:sy n="77" d="100"/>
        </p:scale>
        <p:origin x="-8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C0875-C06F-47E2-98BE-EAD7A1FABFE9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7C34E-FB79-44CD-8DE9-FA1483E06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1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5343-8B35-43BB-B547-EBFA89EED66D}" type="datetime1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B1F4-DBFF-4256-8481-C6DBA6CF0D4F}" type="datetime1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3EFF-03B2-4DFF-A7D8-EC0EA7C08A59}" type="datetime1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90A6-A60A-44B0-9509-21B3AB31BEBC}" type="datetime1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A5A4-1E6C-4B72-BA8A-525D58F4F85A}" type="datetime1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6AA-D756-4359-9584-92DA6220F817}" type="datetime1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D1D-2EFD-4ECC-A500-FABA5DBB2FEB}" type="datetime1">
              <a:rPr lang="ru-RU" smtClean="0"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6045-AF5D-4129-BF48-390C82F5D605}" type="datetime1">
              <a:rPr lang="ru-RU" smtClean="0"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3138-B4E2-4A17-A216-2E005EF55EF9}" type="datetime1">
              <a:rPr lang="ru-RU" smtClean="0"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79A0-15AD-41E1-91B3-0E9B6D773803}" type="datetime1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D50-AB71-4813-B3B0-3709DD17EDA3}" type="datetime1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B572-390A-463E-80CE-C35E5D621E52}" type="datetime1">
              <a:rPr lang="ru-RU" smtClean="0"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aim.uz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719" y="0"/>
            <a:ext cx="8760349" cy="685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32C4-CF35-4779-A5E0-B8A9FA2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F22FA-89CA-4540-A60F-F79206A9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55C3718D-C2F9-4844-84BB-BC12C6D6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30BECD49-ADCA-4F70-97EE-25D9487CC001}"/>
              </a:ext>
            </a:extLst>
          </p:cNvPr>
          <p:cNvSpPr/>
          <p:nvPr/>
        </p:nvSpPr>
        <p:spPr>
          <a:xfrm>
            <a:off x="428295" y="34998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8" y="563097"/>
            <a:ext cx="312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4-topshiriq </a:t>
            </a:r>
            <a:endParaRPr lang="en-US" sz="3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1438864"/>
            <a:ext cx="4198882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717330" y="2788302"/>
            <a:ext cx="4169981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4102010"/>
            <a:ext cx="4198882" cy="1569660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tomon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ko‘pburchak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2" t="27032" r="29357" b="29957"/>
          <a:stretch/>
        </p:blipFill>
        <p:spPr bwMode="auto">
          <a:xfrm>
            <a:off x="5089619" y="1270983"/>
            <a:ext cx="6427832" cy="440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5975131" y="2112579"/>
            <a:ext cx="2538248" cy="1989431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990903" y="3803945"/>
            <a:ext cx="4713883" cy="266533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>
            <a:off x="6696409" y="3332468"/>
            <a:ext cx="547845" cy="738010"/>
          </a:xfrm>
          <a:prstGeom prst="arc">
            <a:avLst>
              <a:gd name="adj1" fmla="val 16200000"/>
              <a:gd name="adj2" fmla="val 3202328"/>
            </a:avLst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9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32C4-CF35-4779-A5E0-B8A9FA2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F22FA-89CA-4540-A60F-F79206A9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55C3718D-C2F9-4844-84BB-BC12C6D6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30BECD49-ADCA-4F70-97EE-25D9487CC001}"/>
              </a:ext>
            </a:extLst>
          </p:cNvPr>
          <p:cNvSpPr/>
          <p:nvPr/>
        </p:nvSpPr>
        <p:spPr>
          <a:xfrm>
            <a:off x="428295" y="34998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8" y="563097"/>
            <a:ext cx="312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4-topshiriq </a:t>
            </a:r>
            <a:endParaRPr lang="en-US" sz="3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1438864"/>
            <a:ext cx="4198882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717330" y="2788302"/>
            <a:ext cx="4169981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4102010"/>
            <a:ext cx="4198882" cy="1569660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tomon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ko‘pburchak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2" t="27032" r="29357" b="29957"/>
          <a:stretch/>
        </p:blipFill>
        <p:spPr bwMode="auto">
          <a:xfrm>
            <a:off x="5089619" y="1270983"/>
            <a:ext cx="6427832" cy="440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5975131" y="2112579"/>
            <a:ext cx="2538248" cy="1989431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990904" y="4070478"/>
            <a:ext cx="4004434" cy="81636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>
            <a:off x="6696409" y="3332467"/>
            <a:ext cx="681853" cy="1146191"/>
          </a:xfrm>
          <a:prstGeom prst="arc">
            <a:avLst>
              <a:gd name="adj1" fmla="val 16200000"/>
              <a:gd name="adj2" fmla="val 3202328"/>
            </a:avLst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32C4-CF35-4779-A5E0-B8A9FA2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F22FA-89CA-4540-A60F-F79206A9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55C3718D-C2F9-4844-84BB-BC12C6D6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30BECD49-ADCA-4F70-97EE-25D9487CC001}"/>
              </a:ext>
            </a:extLst>
          </p:cNvPr>
          <p:cNvSpPr/>
          <p:nvPr/>
        </p:nvSpPr>
        <p:spPr>
          <a:xfrm>
            <a:off x="428295" y="34998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8" y="563097"/>
            <a:ext cx="312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4-topshiriq </a:t>
            </a:r>
            <a:endParaRPr lang="en-US" sz="3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1438864"/>
            <a:ext cx="4198882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717330" y="2788302"/>
            <a:ext cx="4169981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4102010"/>
            <a:ext cx="4198882" cy="1569660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tomon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ko‘pburchak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2" t="27032" r="29357" b="29957"/>
          <a:stretch/>
        </p:blipFill>
        <p:spPr bwMode="auto">
          <a:xfrm>
            <a:off x="5089619" y="1270983"/>
            <a:ext cx="6427832" cy="440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5880538" y="2380593"/>
            <a:ext cx="4114801" cy="1721417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990904" y="4070478"/>
            <a:ext cx="4004434" cy="81636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>
            <a:off x="7037335" y="3594537"/>
            <a:ext cx="340927" cy="1024759"/>
          </a:xfrm>
          <a:prstGeom prst="arc">
            <a:avLst>
              <a:gd name="adj1" fmla="val 16200000"/>
              <a:gd name="adj2" fmla="val 3202328"/>
            </a:avLst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32C4-CF35-4779-A5E0-B8A9FA2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F22FA-89CA-4540-A60F-F79206A9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55C3718D-C2F9-4844-84BB-BC12C6D6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30BECD49-ADCA-4F70-97EE-25D9487CC001}"/>
              </a:ext>
            </a:extLst>
          </p:cNvPr>
          <p:cNvSpPr/>
          <p:nvPr/>
        </p:nvSpPr>
        <p:spPr>
          <a:xfrm>
            <a:off x="428295" y="34998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8" y="563097"/>
            <a:ext cx="312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4-topshiriq </a:t>
            </a:r>
            <a:endParaRPr lang="en-US" sz="3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1438864"/>
            <a:ext cx="4198882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717330" y="2788302"/>
            <a:ext cx="4169981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4102010"/>
            <a:ext cx="4198882" cy="1569660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tomon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ko‘pburchak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2" t="27032" r="29357" b="29957"/>
          <a:stretch/>
        </p:blipFill>
        <p:spPr bwMode="auto">
          <a:xfrm>
            <a:off x="5089619" y="1270983"/>
            <a:ext cx="6427832" cy="440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5880539" y="3752193"/>
            <a:ext cx="4855778" cy="349817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990904" y="4070478"/>
            <a:ext cx="4004434" cy="81636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 rot="1479567">
            <a:off x="7096869" y="3971970"/>
            <a:ext cx="480848" cy="387584"/>
          </a:xfrm>
          <a:prstGeom prst="arc">
            <a:avLst>
              <a:gd name="adj1" fmla="val 16200000"/>
              <a:gd name="adj2" fmla="val 3202328"/>
            </a:avLst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32C4-CF35-4779-A5E0-B8A9FA2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F22FA-89CA-4540-A60F-F79206A9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55C3718D-C2F9-4844-84BB-BC12C6D6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30BECD49-ADCA-4F70-97EE-25D9487CC001}"/>
              </a:ext>
            </a:extLst>
          </p:cNvPr>
          <p:cNvSpPr/>
          <p:nvPr/>
        </p:nvSpPr>
        <p:spPr>
          <a:xfrm>
            <a:off x="428295" y="34998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8" y="563097"/>
            <a:ext cx="312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4-topshiriq </a:t>
            </a:r>
            <a:endParaRPr lang="en-US" sz="3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1438864"/>
            <a:ext cx="4198882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717330" y="2788302"/>
            <a:ext cx="4169981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4102010"/>
            <a:ext cx="4198882" cy="1569660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tomon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ko‘pburchak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2" t="27032" r="29357" b="29957"/>
          <a:stretch/>
        </p:blipFill>
        <p:spPr bwMode="auto">
          <a:xfrm>
            <a:off x="5089619" y="1270983"/>
            <a:ext cx="6427832" cy="440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5880538" y="2380593"/>
            <a:ext cx="4114801" cy="1721417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990904" y="3736428"/>
            <a:ext cx="4666586" cy="33405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>
            <a:off x="6976242" y="3534449"/>
            <a:ext cx="488730" cy="512379"/>
          </a:xfrm>
          <a:prstGeom prst="arc">
            <a:avLst>
              <a:gd name="adj1" fmla="val 16200000"/>
              <a:gd name="adj2" fmla="val 3202328"/>
            </a:avLst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32C4-CF35-4779-A5E0-B8A9FA2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F22FA-89CA-4540-A60F-F79206A9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55C3718D-C2F9-4844-84BB-BC12C6D6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30BECD49-ADCA-4F70-97EE-25D9487CC001}"/>
              </a:ext>
            </a:extLst>
          </p:cNvPr>
          <p:cNvSpPr/>
          <p:nvPr/>
        </p:nvSpPr>
        <p:spPr>
          <a:xfrm>
            <a:off x="428295" y="34998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8" y="563097"/>
            <a:ext cx="312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4-topshiriq </a:t>
            </a:r>
            <a:endParaRPr lang="en-US" sz="3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1438864"/>
            <a:ext cx="4198882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717330" y="2788302"/>
            <a:ext cx="4169981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4102010"/>
            <a:ext cx="4198882" cy="1569660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tomon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ko‘pburchak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2" t="27032" r="29357" b="29957"/>
          <a:stretch/>
        </p:blipFill>
        <p:spPr bwMode="auto">
          <a:xfrm>
            <a:off x="5817475" y="2563380"/>
            <a:ext cx="4848637" cy="3319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4943781" y="1685085"/>
            <a:ext cx="6974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1) BAC,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BAD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BAE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CAE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DAE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CAD</a:t>
            </a:r>
            <a:endParaRPr lang="en-US" sz="2400" b="1" dirty="0">
              <a:solidFill>
                <a:srgbClr val="0807E3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8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32C4-CF35-4779-A5E0-B8A9FA2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F22FA-89CA-4540-A60F-F79206A9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55C3718D-C2F9-4844-84BB-BC12C6D6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30BECD49-ADCA-4F70-97EE-25D9487CC001}"/>
              </a:ext>
            </a:extLst>
          </p:cNvPr>
          <p:cNvSpPr/>
          <p:nvPr/>
        </p:nvSpPr>
        <p:spPr>
          <a:xfrm>
            <a:off x="428295" y="34998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8" y="563097"/>
            <a:ext cx="312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4-topshiriq </a:t>
            </a:r>
            <a:endParaRPr lang="en-US" sz="3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1438864"/>
            <a:ext cx="4198882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717330" y="2788302"/>
            <a:ext cx="4169981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4102010"/>
            <a:ext cx="4198882" cy="1569660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tomon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ko‘pburchak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2" t="27032" r="29357" b="29957"/>
          <a:stretch/>
        </p:blipFill>
        <p:spPr bwMode="auto">
          <a:xfrm>
            <a:off x="5089619" y="1270983"/>
            <a:ext cx="6427832" cy="440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058400" y="2396359"/>
            <a:ext cx="677919" cy="1355834"/>
          </a:xfrm>
          <a:prstGeom prst="line">
            <a:avLst/>
          </a:prstGeom>
          <a:ln w="57150">
            <a:solidFill>
              <a:srgbClr val="0807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869214" y="3752193"/>
            <a:ext cx="867104" cy="1134647"/>
          </a:xfrm>
          <a:prstGeom prst="line">
            <a:avLst/>
          </a:prstGeom>
          <a:ln w="57150">
            <a:solidFill>
              <a:srgbClr val="0807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 flipH="1">
            <a:off x="9934722" y="3239813"/>
            <a:ext cx="925273" cy="1024759"/>
          </a:xfrm>
          <a:prstGeom prst="arc">
            <a:avLst>
              <a:gd name="adj1" fmla="val 16200000"/>
              <a:gd name="adj2" fmla="val 4652009"/>
            </a:avLst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05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32C4-CF35-4779-A5E0-B8A9FA2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F22FA-89CA-4540-A60F-F79206A9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55C3718D-C2F9-4844-84BB-BC12C6D6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30BECD49-ADCA-4F70-97EE-25D9487CC001}"/>
              </a:ext>
            </a:extLst>
          </p:cNvPr>
          <p:cNvSpPr/>
          <p:nvPr/>
        </p:nvSpPr>
        <p:spPr>
          <a:xfrm>
            <a:off x="428295" y="34998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8" y="563097"/>
            <a:ext cx="312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4-topshiriq </a:t>
            </a:r>
            <a:endParaRPr lang="en-US" sz="3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1438864"/>
            <a:ext cx="4198882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717330" y="2788302"/>
            <a:ext cx="4169981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4102010"/>
            <a:ext cx="4198882" cy="1569660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tomon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ko‘pburchak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2" t="27032" r="29357" b="29957"/>
          <a:stretch/>
        </p:blipFill>
        <p:spPr bwMode="auto">
          <a:xfrm>
            <a:off x="5089619" y="1270983"/>
            <a:ext cx="6427832" cy="440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0058400" y="2396359"/>
            <a:ext cx="677919" cy="1355834"/>
          </a:xfrm>
          <a:prstGeom prst="line">
            <a:avLst/>
          </a:prstGeom>
          <a:ln w="57150">
            <a:solidFill>
              <a:srgbClr val="0807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912069" y="3752193"/>
            <a:ext cx="4824249" cy="349817"/>
          </a:xfrm>
          <a:prstGeom prst="line">
            <a:avLst/>
          </a:prstGeom>
          <a:ln w="57150">
            <a:solidFill>
              <a:srgbClr val="0807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 flipH="1">
            <a:off x="9934722" y="3239813"/>
            <a:ext cx="925273" cy="1024759"/>
          </a:xfrm>
          <a:prstGeom prst="arc">
            <a:avLst>
              <a:gd name="adj1" fmla="val 16200000"/>
              <a:gd name="adj2" fmla="val 907260"/>
            </a:avLst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10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32C4-CF35-4779-A5E0-B8A9FA2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F22FA-89CA-4540-A60F-F79206A9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55C3718D-C2F9-4844-84BB-BC12C6D6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30BECD49-ADCA-4F70-97EE-25D9487CC001}"/>
              </a:ext>
            </a:extLst>
          </p:cNvPr>
          <p:cNvSpPr/>
          <p:nvPr/>
        </p:nvSpPr>
        <p:spPr>
          <a:xfrm>
            <a:off x="428295" y="34998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8" y="563097"/>
            <a:ext cx="312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4-topshiriq </a:t>
            </a:r>
            <a:endParaRPr lang="en-US" sz="3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1438864"/>
            <a:ext cx="4198882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717330" y="2788302"/>
            <a:ext cx="4169981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4102010"/>
            <a:ext cx="4198882" cy="1569660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tomon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ko‘pburchak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2" t="27032" r="29357" b="29957"/>
          <a:stretch/>
        </p:blipFill>
        <p:spPr bwMode="auto">
          <a:xfrm>
            <a:off x="5089619" y="1270983"/>
            <a:ext cx="6427832" cy="440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5927834" y="3752193"/>
            <a:ext cx="4808486" cy="349817"/>
          </a:xfrm>
          <a:prstGeom prst="line">
            <a:avLst/>
          </a:prstGeom>
          <a:ln w="57150">
            <a:solidFill>
              <a:srgbClr val="0807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934722" y="3752193"/>
            <a:ext cx="801597" cy="1134647"/>
          </a:xfrm>
          <a:prstGeom prst="line">
            <a:avLst/>
          </a:prstGeom>
          <a:ln w="57150">
            <a:solidFill>
              <a:srgbClr val="0807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 rot="19813891" flipH="1">
            <a:off x="9998451" y="3780384"/>
            <a:ext cx="462636" cy="654505"/>
          </a:xfrm>
          <a:prstGeom prst="arc">
            <a:avLst>
              <a:gd name="adj1" fmla="val 16199996"/>
              <a:gd name="adj2" fmla="val 3136024"/>
            </a:avLst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4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32C4-CF35-4779-A5E0-B8A9FA2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F22FA-89CA-4540-A60F-F79206A9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55C3718D-C2F9-4844-84BB-BC12C6D6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30BECD49-ADCA-4F70-97EE-25D9487CC001}"/>
              </a:ext>
            </a:extLst>
          </p:cNvPr>
          <p:cNvSpPr/>
          <p:nvPr/>
        </p:nvSpPr>
        <p:spPr>
          <a:xfrm>
            <a:off x="428295" y="34998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5670330" y="1564992"/>
            <a:ext cx="5806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40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EDC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ADC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1438864"/>
            <a:ext cx="4198882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717330" y="2788302"/>
            <a:ext cx="4169981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4102010"/>
            <a:ext cx="4198882" cy="1569660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tomon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ko‘pburchak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2" t="27032" r="29357" b="29957"/>
          <a:stretch/>
        </p:blipFill>
        <p:spPr bwMode="auto">
          <a:xfrm>
            <a:off x="6095999" y="2788302"/>
            <a:ext cx="4356539" cy="2982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6161" y="283779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406" y="1600166"/>
            <a:ext cx="671013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xonali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sonni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xonali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songa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qoldiqli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bo‘lish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ВИДЕО ДАРС 2 БОСКИЧ\фон 4 синф\рррррр фон\рр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2"/>
          <a:stretch/>
        </p:blipFill>
        <p:spPr bwMode="auto">
          <a:xfrm>
            <a:off x="6913856" y="1293321"/>
            <a:ext cx="4652595" cy="488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49783" y="1600166"/>
            <a:ext cx="2394857" cy="11575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31903" y="1863879"/>
            <a:ext cx="29830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betlar</a:t>
            </a:r>
            <a:endParaRPr lang="en-US" sz="32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32C4-CF35-4779-A5E0-B8A9FA2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F22FA-89CA-4540-A60F-F79206A9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55C3718D-C2F9-4844-84BB-BC12C6D6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30BECD49-ADCA-4F70-97EE-25D9487CC001}"/>
              </a:ext>
            </a:extLst>
          </p:cNvPr>
          <p:cNvSpPr/>
          <p:nvPr/>
        </p:nvSpPr>
        <p:spPr>
          <a:xfrm>
            <a:off x="428295" y="34998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5670330" y="1564992"/>
            <a:ext cx="60933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40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ABCD – </a:t>
            </a:r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to‘rtburchak</a:t>
            </a:r>
            <a:endParaRPr lang="en-US" sz="40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ADC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ADE –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uchburchak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1438864"/>
            <a:ext cx="4198882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717330" y="2788302"/>
            <a:ext cx="4169981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4102010"/>
            <a:ext cx="4198882" cy="1569660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tomon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ko‘pburchak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2" t="27032" r="29357" b="29957"/>
          <a:stretch/>
        </p:blipFill>
        <p:spPr bwMode="auto">
          <a:xfrm>
            <a:off x="6095999" y="2788302"/>
            <a:ext cx="4356539" cy="2982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6700346" y="4461641"/>
            <a:ext cx="3184633" cy="220718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2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32C4-CF35-4779-A5E0-B8A9FA2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F22FA-89CA-4540-A60F-F79206A9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55C3718D-C2F9-4844-84BB-BC12C6D6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30BECD49-ADCA-4F70-97EE-25D9487CC001}"/>
              </a:ext>
            </a:extLst>
          </p:cNvPr>
          <p:cNvSpPr/>
          <p:nvPr/>
        </p:nvSpPr>
        <p:spPr>
          <a:xfrm>
            <a:off x="428295" y="34998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940683" y="373905"/>
            <a:ext cx="4766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1-topshiriq 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(100-bet) </a:t>
            </a:r>
            <a:endParaRPr lang="en-US" sz="3200" b="1" dirty="0">
              <a:solidFill>
                <a:srgbClr val="FF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7" t="28813" r="17895" b="35735"/>
          <a:stretch/>
        </p:blipFill>
        <p:spPr bwMode="auto">
          <a:xfrm>
            <a:off x="877619" y="1678456"/>
            <a:ext cx="10714962" cy="393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869743" y="909932"/>
            <a:ext cx="10402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Hisoblashlardagi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xatoliklarni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tuzating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95098" y="2396357"/>
            <a:ext cx="903881" cy="346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537441" y="2231601"/>
            <a:ext cx="1061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cs typeface="Times New Roman" pitchFamily="18" charset="0"/>
              </a:rPr>
              <a:t>902</a:t>
            </a:r>
            <a:endParaRPr lang="en-US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32091" y="2380590"/>
            <a:ext cx="903881" cy="346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2974434" y="2231604"/>
            <a:ext cx="1061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cs typeface="Times New Roman" pitchFamily="18" charset="0"/>
              </a:rPr>
              <a:t>350</a:t>
            </a:r>
            <a:endParaRPr lang="en-US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456769" y="1709990"/>
            <a:ext cx="903881" cy="346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984843" y="2412125"/>
            <a:ext cx="1287515" cy="331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523902" y="2412121"/>
            <a:ext cx="1287515" cy="331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760392" y="2974946"/>
            <a:ext cx="1051025" cy="919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523902" y="4173127"/>
            <a:ext cx="1734213" cy="1439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9937545" y="2231059"/>
            <a:ext cx="383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cs typeface="Times New Roman" pitchFamily="18" charset="0"/>
              </a:rPr>
              <a:t>4</a:t>
            </a:r>
            <a:endParaRPr lang="en-US" sz="3200" b="1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8492370" y="2215835"/>
            <a:ext cx="762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cs typeface="Times New Roman" pitchFamily="18" charset="0"/>
              </a:rPr>
              <a:t>64</a:t>
            </a:r>
            <a:endParaRPr lang="en-US" sz="3200" b="1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8778775" y="2844894"/>
            <a:ext cx="1048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cs typeface="Times New Roman" pitchFamily="18" charset="0"/>
              </a:rPr>
              <a:t>144</a:t>
            </a:r>
            <a:endParaRPr lang="en-US" sz="3200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10258115" y="2228471"/>
            <a:ext cx="1048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cs typeface="Times New Roman" pitchFamily="18" charset="0"/>
              </a:rPr>
              <a:t>0</a:t>
            </a:r>
            <a:endParaRPr lang="en-US" sz="3200" b="1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10565536" y="2204043"/>
            <a:ext cx="524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cs typeface="Times New Roman" pitchFamily="18" charset="0"/>
              </a:rPr>
              <a:t>9</a:t>
            </a:r>
            <a:endParaRPr lang="en-US" sz="3200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8839222" y="3351804"/>
            <a:ext cx="1051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cs typeface="Times New Roman" pitchFamily="18" charset="0"/>
              </a:rPr>
              <a:t>144</a:t>
            </a:r>
            <a:endParaRPr lang="en-US" sz="3200" b="1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9180825" y="3980860"/>
            <a:ext cx="1051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cs typeface="Times New Roman" pitchFamily="18" charset="0"/>
              </a:rPr>
              <a:t>0</a:t>
            </a:r>
            <a:endParaRPr lang="en-US" sz="3200" b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2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 animBg="1"/>
      <p:bldP spid="15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32C4-CF35-4779-A5E0-B8A9FA2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F22FA-89CA-4540-A60F-F79206A9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55C3718D-C2F9-4844-84BB-BC12C6D6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30BECD49-ADCA-4F70-97EE-25D9487CC001}"/>
              </a:ext>
            </a:extLst>
          </p:cNvPr>
          <p:cNvSpPr/>
          <p:nvPr/>
        </p:nvSpPr>
        <p:spPr>
          <a:xfrm>
            <a:off x="428295" y="34998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940683" y="373905"/>
            <a:ext cx="4766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2-topshiriq 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(100-bet) </a:t>
            </a:r>
            <a:endParaRPr lang="en-US" sz="3200" b="1" dirty="0">
              <a:solidFill>
                <a:srgbClr val="FF00FF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869743" y="941464"/>
            <a:ext cx="10893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42 000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sonlarining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yig‘indisi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ayirmasi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ko‘paytmasi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bo‘linmasini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hisoblang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6769" y="1709990"/>
            <a:ext cx="903881" cy="346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869742" y="2229724"/>
            <a:ext cx="3323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42 000 + 2 = </a:t>
            </a:r>
            <a:r>
              <a:rPr lang="en-US" sz="4000" b="1" dirty="0">
                <a:solidFill>
                  <a:srgbClr val="C20127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C2012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869743" y="2953376"/>
            <a:ext cx="3323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42 000 - 2 = </a:t>
            </a:r>
            <a:r>
              <a:rPr lang="en-US" sz="4000" b="1" dirty="0">
                <a:solidFill>
                  <a:srgbClr val="C20127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C2012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869742" y="3677028"/>
            <a:ext cx="3323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42 000 : 2 = </a:t>
            </a:r>
            <a:r>
              <a:rPr lang="en-US" sz="4000" b="1" dirty="0">
                <a:solidFill>
                  <a:srgbClr val="C20127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C2012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893385" y="4387013"/>
            <a:ext cx="3323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42 000 : 2 = </a:t>
            </a:r>
            <a:r>
              <a:rPr lang="en-US" sz="4000" b="1" dirty="0">
                <a:solidFill>
                  <a:srgbClr val="C20127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C2012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 descr="D:\ВИДЕО ДАРС 2 БОСКИЧ\фон 4 синф\рррррр фон\рр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7839" y="1771913"/>
            <a:ext cx="2924374" cy="451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Выноска-облако 35"/>
          <p:cNvSpPr/>
          <p:nvPr/>
        </p:nvSpPr>
        <p:spPr>
          <a:xfrm>
            <a:off x="4929350" y="1851883"/>
            <a:ext cx="3710153" cy="2242645"/>
          </a:xfrm>
          <a:prstGeom prst="cloudCallout">
            <a:avLst>
              <a:gd name="adj1" fmla="val 58423"/>
              <a:gd name="adj2" fmla="val 287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94661" y="2154288"/>
            <a:ext cx="27795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4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32C4-CF35-4779-A5E0-B8A9FA2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F22FA-89CA-4540-A60F-F79206A9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55C3718D-C2F9-4844-84BB-BC12C6D6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30BECD49-ADCA-4F70-97EE-25D9487CC001}"/>
              </a:ext>
            </a:extLst>
          </p:cNvPr>
          <p:cNvSpPr/>
          <p:nvPr/>
        </p:nvSpPr>
        <p:spPr>
          <a:xfrm>
            <a:off x="428295" y="34998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3014" y="787341"/>
            <a:ext cx="4766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3-topshiriq 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(100-bet) </a:t>
            </a:r>
            <a:endParaRPr lang="en-US" sz="3200" b="1" dirty="0">
              <a:solidFill>
                <a:srgbClr val="FF00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6769" y="1709990"/>
            <a:ext cx="903881" cy="346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D:\ВИДЕО ДАРС 2 БОСКИЧ\фон 4 синф\рррррр фон\рр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7839" y="851338"/>
            <a:ext cx="2924374" cy="543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Выноска-облако 35"/>
          <p:cNvSpPr/>
          <p:nvPr/>
        </p:nvSpPr>
        <p:spPr>
          <a:xfrm>
            <a:off x="5601692" y="373905"/>
            <a:ext cx="3710153" cy="2242645"/>
          </a:xfrm>
          <a:prstGeom prst="cloudCallout">
            <a:avLst>
              <a:gd name="adj1" fmla="val 39726"/>
              <a:gd name="adj2" fmla="val 7167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067003" y="676206"/>
            <a:ext cx="27795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Og‘zaki</a:t>
            </a:r>
            <a:endParaRPr lang="en-US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4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6552" y="1495227"/>
            <a:ext cx="48029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800 · 10 : 1 000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(340 + 60) : 100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(780 – 90) · 10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(704 – 700) · 1 000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22032" y="1367949"/>
            <a:ext cx="1442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25155" y="1707634"/>
            <a:ext cx="847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90055" y="2324162"/>
            <a:ext cx="1442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03980" y="2618058"/>
            <a:ext cx="847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11225" y="3238634"/>
            <a:ext cx="1442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690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9040" y="3515255"/>
            <a:ext cx="2112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6 900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95459" y="4144311"/>
            <a:ext cx="1442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11935" y="4405166"/>
            <a:ext cx="2112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4 000</a:t>
            </a:r>
          </a:p>
        </p:txBody>
      </p:sp>
      <p:sp>
        <p:nvSpPr>
          <p:cNvPr id="27" name="Выноска-облако 26"/>
          <p:cNvSpPr/>
          <p:nvPr/>
        </p:nvSpPr>
        <p:spPr>
          <a:xfrm>
            <a:off x="5601692" y="381512"/>
            <a:ext cx="3710153" cy="2242645"/>
          </a:xfrm>
          <a:prstGeom prst="cloudCallout">
            <a:avLst>
              <a:gd name="adj1" fmla="val 39726"/>
              <a:gd name="adj2" fmla="val 7167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725090" y="1057866"/>
            <a:ext cx="3420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BARAKALLA!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9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32C4-CF35-4779-A5E0-B8A9FA2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F22FA-89CA-4540-A60F-F79206A9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55C3718D-C2F9-4844-84BB-BC12C6D6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30BECD49-ADCA-4F70-97EE-25D9487CC001}"/>
              </a:ext>
            </a:extLst>
          </p:cNvPr>
          <p:cNvSpPr/>
          <p:nvPr/>
        </p:nvSpPr>
        <p:spPr>
          <a:xfrm>
            <a:off x="428295" y="334214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704194" y="484267"/>
            <a:ext cx="11075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4-topshiriq.</a:t>
            </a:r>
            <a:r>
              <a:rPr lang="es-ES" sz="4000" dirty="0"/>
              <a:t> </a:t>
            </a:r>
            <a:r>
              <a:rPr lang="es-E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Chizma asosida masala tuzing va yeching.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39871" r="21118" b="33196"/>
          <a:stretch/>
        </p:blipFill>
        <p:spPr bwMode="auto">
          <a:xfrm>
            <a:off x="704194" y="1064402"/>
            <a:ext cx="9007365" cy="243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444060" y="3180114"/>
            <a:ext cx="113012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kutubxonasiga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boshlang‘ich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17 930 ta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Yuqori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o‘quvchilariga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bosh-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lang‘ich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sing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o‘quvchilariga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qaraganda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marta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Yuqori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o‘quvchilari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1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"/>
          <a:srcRect r="2881" b="2621"/>
          <a:stretch/>
        </p:blipFill>
        <p:spPr>
          <a:xfrm>
            <a:off x="0" y="-472743"/>
            <a:ext cx="12235543" cy="76282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/>
          <p:cNvSpPr txBox="1"/>
          <p:nvPr/>
        </p:nvSpPr>
        <p:spPr>
          <a:xfrm>
            <a:off x="4078514" y="2462349"/>
            <a:ext cx="732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00CC"/>
                </a:solidFill>
                <a:latin typeface="Comic Sans MS" pitchFamily="66" charset="0"/>
                <a:cs typeface="Arial" panose="020B0604020202020204" pitchFamily="34" charset="0"/>
              </a:rPr>
              <a:t>Qorbobodan</a:t>
            </a:r>
            <a:r>
              <a:rPr lang="en-US" sz="7200" b="1" dirty="0">
                <a:solidFill>
                  <a:srgbClr val="0000CC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Comic Sans MS" pitchFamily="66" charset="0"/>
                <a:cs typeface="Arial" panose="020B0604020202020204" pitchFamily="34" charset="0"/>
              </a:rPr>
              <a:t>boshqotirma</a:t>
            </a:r>
            <a:endParaRPr lang="ru-RU" sz="7200" b="1" dirty="0">
              <a:solidFill>
                <a:srgbClr val="0000CC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82065" y="-37071"/>
            <a:ext cx="6783859" cy="951470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578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"/>
          <a:srcRect r="2881" b="2621"/>
          <a:stretch/>
        </p:blipFill>
        <p:spPr>
          <a:xfrm>
            <a:off x="0" y="-472743"/>
            <a:ext cx="12235543" cy="76282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26078" r="15060" b="30819"/>
          <a:stretch/>
        </p:blipFill>
        <p:spPr bwMode="auto">
          <a:xfrm>
            <a:off x="4272455" y="2595269"/>
            <a:ext cx="7016839" cy="3139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5076498" y="1298887"/>
            <a:ext cx="6260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Siniq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chiziq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bo‘g‘inga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2963937" y="5735000"/>
            <a:ext cx="8372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uch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bo‘g‘inga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2065" y="-37071"/>
            <a:ext cx="6783859" cy="951470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4750533" y="3184634"/>
            <a:ext cx="956583" cy="165538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5707117" y="3184634"/>
            <a:ext cx="551793" cy="181214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517931" y="3243295"/>
            <a:ext cx="1608684" cy="1470595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533394" y="4212432"/>
            <a:ext cx="1813337" cy="517224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7362497" y="4165134"/>
            <a:ext cx="551793" cy="1132081"/>
          </a:xfrm>
          <a:prstGeom prst="line">
            <a:avLst/>
          </a:prstGeom>
          <a:ln w="28575">
            <a:solidFill>
              <a:srgbClr val="C20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7882758" y="2990158"/>
            <a:ext cx="1056291" cy="230705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8939049" y="2990159"/>
            <a:ext cx="646385" cy="184985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8111950" y="3652312"/>
            <a:ext cx="1473484" cy="1078862"/>
          </a:xfrm>
          <a:prstGeom prst="line">
            <a:avLst/>
          </a:prstGeom>
          <a:ln w="28575">
            <a:solidFill>
              <a:srgbClr val="0807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8111950" y="3372932"/>
            <a:ext cx="2072574" cy="310912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0168758" y="3341400"/>
            <a:ext cx="614855" cy="12306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258910" y="3243296"/>
            <a:ext cx="867705" cy="1753484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6" y="329329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88676" y="2695906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36428" y="3416607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14800" y="3952635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970578" y="3952635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75" y="31532"/>
            <a:ext cx="10836338" cy="145707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720412" y="502755"/>
            <a:ext cx="6700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(101-b).</a:t>
            </a:r>
            <a:endParaRPr lang="ru-RU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8427" y="1303127"/>
            <a:ext cx="111195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7-topshiriq.</a:t>
            </a:r>
          </a:p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74 196 : 4      29 571 : 3      172 942 : 2     748 915 : 5</a:t>
            </a:r>
          </a:p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80 080 : 8      15 009 : 3      27 063 : 9       96 180 : 2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8428" y="2938050"/>
            <a:ext cx="106982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8-topshiriq.</a:t>
            </a:r>
            <a:r>
              <a:rPr lang="en-US" sz="3600" dirty="0"/>
              <a:t> </a:t>
            </a:r>
          </a:p>
          <a:p>
            <a:pPr algn="just"/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4-sinf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darsligi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tilida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2013-yil 369 490 nusxada, 2017-yil 469 369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nusxada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nashr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2017-yilda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nashr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darsligi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2013-yilda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nashr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darslik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sonidan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qancha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429042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ВИДЕО ДАРС 2 БОСКИЧ\фон 4 синф\ффоонн\й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5119" r="3607" b="3398"/>
          <a:stretch/>
        </p:blipFill>
        <p:spPr bwMode="auto">
          <a:xfrm>
            <a:off x="2210937" y="438077"/>
            <a:ext cx="7915702" cy="5732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17064" y="3311121"/>
            <a:ext cx="39356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E’tiboringiz</a:t>
            </a:r>
            <a:r>
              <a:rPr lang="en-US" sz="54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54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cap="none" spc="0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ahmat</a:t>
            </a:r>
            <a:r>
              <a:rPr lang="en-US" sz="54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cap="none" spc="0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7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400014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88676" y="2695906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36428" y="3416607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14800" y="3952635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970578" y="3952635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75" y="31532"/>
            <a:ext cx="10836338" cy="145707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961561" y="516403"/>
            <a:ext cx="8584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tekshirish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(95-b).</a:t>
            </a:r>
            <a:endParaRPr lang="ru-RU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8428" y="1448723"/>
            <a:ext cx="28950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5-topshiriq.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17 052 : 28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      </a:t>
            </a:r>
          </a:p>
          <a:p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108 120 : 53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5 085 : 565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14 700 : 42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212 520 : 69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7 128 : 891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32106" y="1980074"/>
            <a:ext cx="1195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609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62014" y="4760353"/>
            <a:ext cx="1195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80389" y="2524368"/>
            <a:ext cx="1195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2040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37627" y="3071843"/>
            <a:ext cx="592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17319" y="3640272"/>
            <a:ext cx="1195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350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502810" y="4190211"/>
            <a:ext cx="1195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3080</a:t>
            </a:r>
          </a:p>
        </p:txBody>
      </p:sp>
      <p:pic>
        <p:nvPicPr>
          <p:cNvPr id="28" name="Picture 2" descr="D:\ВИДЕО ДАРС 2 БОСКИЧ\фон 4 синф\фон ттттт\т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416" y="1692876"/>
            <a:ext cx="2861750" cy="46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5041672" y="1488602"/>
            <a:ext cx="3309744" cy="2464033"/>
          </a:xfrm>
          <a:prstGeom prst="cloudCallout">
            <a:avLst>
              <a:gd name="adj1" fmla="val 68845"/>
              <a:gd name="adj2" fmla="val -80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201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998723" y="1874309"/>
            <a:ext cx="3599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Javobingizni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tekshirib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6" grpId="0"/>
      <p:bldP spid="27" grpId="0"/>
      <p:bldP spid="5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400014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88676" y="2695906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36428" y="3416607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14800" y="3952635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970578" y="3952635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75" y="31532"/>
            <a:ext cx="10836338" cy="145707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720412" y="502755"/>
            <a:ext cx="6700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(95-b).</a:t>
            </a:r>
            <a:endParaRPr lang="ru-RU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8426" y="1505147"/>
            <a:ext cx="638228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6-topshiriq.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Chizmada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nechta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to‘rtburchak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to‘rtburchak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uchbur-chak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3" t="46922" r="18243" b="32389"/>
          <a:stretch/>
        </p:blipFill>
        <p:spPr bwMode="auto">
          <a:xfrm>
            <a:off x="7134593" y="1393934"/>
            <a:ext cx="4402248" cy="2633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206459" y="4010876"/>
            <a:ext cx="5982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ADEK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to‘rtburchak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24591" y="4547245"/>
            <a:ext cx="7499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ABEK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ADEC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– 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to‘rtburchak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01138" y="3941503"/>
            <a:ext cx="1590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224591" y="5106101"/>
            <a:ext cx="7499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DBE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KEC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– 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uchburchak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1508" y="50275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36428" y="3416607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8427" y="667147"/>
            <a:ext cx="10923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Qoldiqli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bajarilganini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tushuntiring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82438" y="2950397"/>
            <a:ext cx="373231" cy="374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22123" y="2950397"/>
            <a:ext cx="373231" cy="374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648954" y="3413248"/>
            <a:ext cx="373231" cy="374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42895" r="50036" b="32112"/>
          <a:stretch/>
        </p:blipFill>
        <p:spPr bwMode="auto">
          <a:xfrm>
            <a:off x="625069" y="1930529"/>
            <a:ext cx="5085427" cy="298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D:\ВИДЕО ДАРС 2 БОСКИЧ\фон 4 синф\рррррр фон\рр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4750" y="1374474"/>
            <a:ext cx="3124009" cy="48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1508" y="50275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36428" y="3416607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8427" y="667147"/>
            <a:ext cx="10923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Qoldiqli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bajarilganini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tushuntiring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82438" y="2950397"/>
            <a:ext cx="373231" cy="374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22123" y="2950397"/>
            <a:ext cx="373231" cy="374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648954" y="3413248"/>
            <a:ext cx="373231" cy="374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2" t="42895" r="22209" b="32112"/>
          <a:stretch/>
        </p:blipFill>
        <p:spPr bwMode="auto">
          <a:xfrm>
            <a:off x="688427" y="2036244"/>
            <a:ext cx="5352683" cy="278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ВИДЕО ДАРС 2 БОСКИЧ\фон 4 синф\рррррр фон\рр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4750" y="1374474"/>
            <a:ext cx="3124009" cy="48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38806" y="329329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36428" y="3416607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75043" y="471952"/>
            <a:ext cx="2593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2-topshiriq</a:t>
            </a:r>
            <a:r>
              <a:rPr lang="en-US" sz="3600" b="1" dirty="0"/>
              <a:t> 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82438" y="2950397"/>
            <a:ext cx="373231" cy="374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22123" y="2950397"/>
            <a:ext cx="373231" cy="374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648954" y="3413248"/>
            <a:ext cx="373231" cy="374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8427" y="1172487"/>
            <a:ext cx="38362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133 253 : 47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835 679 : 214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715 536 : 345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D:\ВИДЕО ДАРС 2 БОСКИЧ\фон 4 синф\рррррр фон\рр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2123" y="727781"/>
            <a:ext cx="3600090" cy="556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4240924" y="795117"/>
            <a:ext cx="3667814" cy="3157518"/>
          </a:xfrm>
          <a:prstGeom prst="cloudCallout">
            <a:avLst>
              <a:gd name="adj1" fmla="val 58423"/>
              <a:gd name="adj2" fmla="val 2105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29351" y="1139397"/>
            <a:ext cx="23543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Qoldiqli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bo‘lishni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A016B1-CEAD-4785-A899-3D8BAB2A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484A0E-D890-4446-9FB2-0957E7861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FC42D9FF-6794-4C84-82AC-2FA5013BE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1">
            <a:extLst>
              <a:ext uri="{FF2B5EF4-FFF2-40B4-BE49-F238E27FC236}">
                <a16:creationId xmlns:a16="http://schemas.microsoft.com/office/drawing/2014/main" xmlns="" id="{5A7D8727-3383-4B9F-AA9E-878FC4B00047}"/>
              </a:ext>
            </a:extLst>
          </p:cNvPr>
          <p:cNvSpPr/>
          <p:nvPr/>
        </p:nvSpPr>
        <p:spPr>
          <a:xfrm>
            <a:off x="391508" y="243675"/>
            <a:ext cx="11335409" cy="6309525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88994E-0A8A-4F34-8777-B3C229102AA6}"/>
              </a:ext>
            </a:extLst>
          </p:cNvPr>
          <p:cNvSpPr/>
          <p:nvPr/>
        </p:nvSpPr>
        <p:spPr>
          <a:xfrm>
            <a:off x="642708" y="513183"/>
            <a:ext cx="54165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3-topshiriq. </a:t>
            </a:r>
          </a:p>
          <a:p>
            <a:pPr algn="just"/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Bichiqchilar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davomida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7236 dm</a:t>
            </a:r>
            <a:r>
              <a:rPr lang="en-US" sz="3600" b="1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charmni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tejab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qolishdi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Agar 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juft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poyabzalga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18 dm</a:t>
            </a:r>
            <a:r>
              <a:rPr lang="en-US" sz="3600" b="1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charm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sarflansa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tejalgan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charm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hisobiga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juft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poyabzal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tikish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ВИДЕО ДАРС 2 БОСКИЧ\фон 4 синф\рррррр фон\рр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3630" y="1337601"/>
            <a:ext cx="2928370" cy="5495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6161445" y="478572"/>
            <a:ext cx="3667814" cy="3157518"/>
          </a:xfrm>
          <a:prstGeom prst="cloudCallout">
            <a:avLst>
              <a:gd name="adj1" fmla="val 23588"/>
              <a:gd name="adj2" fmla="val 1852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03277" y="1025990"/>
            <a:ext cx="2354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Masalani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7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32C4-CF35-4779-A5E0-B8A9FA2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AF22FA-89CA-4540-A60F-F79206A9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xmlns="" id="{55C3718D-C2F9-4844-84BB-BC12C6D6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xmlns="" id="{30BECD49-ADCA-4F70-97EE-25D9487CC001}"/>
              </a:ext>
            </a:extLst>
          </p:cNvPr>
          <p:cNvSpPr/>
          <p:nvPr/>
        </p:nvSpPr>
        <p:spPr>
          <a:xfrm>
            <a:off x="428295" y="34998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8" y="563097"/>
            <a:ext cx="312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4-topshiriq </a:t>
            </a:r>
            <a:endParaRPr lang="en-US" sz="3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1438864"/>
            <a:ext cx="4198882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717330" y="2788302"/>
            <a:ext cx="4169981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nuqtada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burchaklarni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6848D01-4F42-482B-B6D3-1FC484D49E80}"/>
              </a:ext>
            </a:extLst>
          </p:cNvPr>
          <p:cNvSpPr/>
          <p:nvPr/>
        </p:nvSpPr>
        <p:spPr>
          <a:xfrm>
            <a:off x="688429" y="4102010"/>
            <a:ext cx="4198882" cy="1569660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tomon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ko‘pburchak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2" t="27032" r="29357" b="29957"/>
          <a:stretch/>
        </p:blipFill>
        <p:spPr bwMode="auto">
          <a:xfrm>
            <a:off x="5089619" y="1270983"/>
            <a:ext cx="6427832" cy="440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5975131" y="2112579"/>
            <a:ext cx="2538248" cy="1989431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975132" y="2364828"/>
            <a:ext cx="4083268" cy="173718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6696410" y="3332468"/>
            <a:ext cx="480848" cy="503009"/>
          </a:xfrm>
          <a:prstGeom prst="arc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12954</TotalTime>
  <Words>734</Words>
  <Application>Microsoft Office PowerPoint</Application>
  <PresentationFormat>Произвольный</PresentationFormat>
  <Paragraphs>182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ReStart-App.uz</cp:lastModifiedBy>
  <cp:revision>1223</cp:revision>
  <dcterms:created xsi:type="dcterms:W3CDTF">2020-04-19T11:34:46Z</dcterms:created>
  <dcterms:modified xsi:type="dcterms:W3CDTF">2022-05-13T16:40:53Z</dcterms:modified>
</cp:coreProperties>
</file>